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9.jpeg" ContentType="image/jpeg"/>
  <Override PartName="/ppt/media/image53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20.gif" ContentType="image/gif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22.jpeg" ContentType="image/jpeg"/>
  <Override PartName="/ppt/media/image18.gif" ContentType="image/gif"/>
  <Override PartName="/ppt/media/image19.jpeg" ContentType="image/jpeg"/>
  <Override PartName="/ppt/media/image54.png" ContentType="image/png"/>
  <Override PartName="/ppt/media/image21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abf"/>
              </a:gs>
              <a:gs pos="100000">
                <a:srgbClr val="00a0a8"/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3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</p:spPr>
        <p:txBody>
          <a:bodyPr lIns="0" rIns="1836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50e0ea"/>
                </a:solidFill>
                <a:latin typeface="Calibri"/>
              </a:rPr>
              <a:t>Образец заголовка</a:t>
            </a:r>
            <a:endParaRPr b="0" lang="ru-RU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D54AFF8A-70FF-4265-9D80-365375C8B3D8}" type="datetime">
              <a:rPr b="0" lang="ru-RU" sz="1200" spc="-1" strike="noStrike">
                <a:solidFill>
                  <a:srgbClr val="035c75"/>
                </a:solidFill>
                <a:latin typeface="Constantia"/>
              </a:rPr>
              <a:t>7.5.21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680B97AF-85F8-4E44-A3F8-E7CA11821888}" type="slidenum">
              <a:rPr b="0" lang="ru-RU" sz="1200" spc="-1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000000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abf"/>
              </a:gs>
              <a:gs pos="100000">
                <a:srgbClr val="00a0a8"/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49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64ACFA2D-36C3-4C95-83AC-CDA76D5C23B9}" type="datetime">
              <a:rPr b="0" lang="ru-RU" sz="1200" spc="-1" strike="noStrike">
                <a:solidFill>
                  <a:srgbClr val="035c75"/>
                </a:solidFill>
                <a:latin typeface="Constantia"/>
              </a:rPr>
              <a:t>7.5.21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3E5738BE-6407-4E8E-8F1E-97946D4DDD11}" type="slidenum">
              <a:rPr b="0" lang="ru-RU" sz="1200" spc="-1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5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000000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abf"/>
              </a:gs>
              <a:gs pos="100000">
                <a:srgbClr val="00a0a8"/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4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95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9030191A-0442-4B16-B9AF-6C67875C2D22}" type="datetime">
              <a:rPr b="0" lang="ru-RU" sz="1200" spc="-1" strike="noStrike">
                <a:solidFill>
                  <a:srgbClr val="035c75"/>
                </a:solidFill>
                <a:latin typeface="Constantia"/>
              </a:rPr>
              <a:t>7.5.21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9" name="PlaceHolder 8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7510E3BF-DB89-483B-8AFD-DDDA1BD31EED}" type="slidenum">
              <a:rPr b="0" lang="ru-RU" sz="1200" spc="-1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00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1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000000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gif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gif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33520" y="857160"/>
            <a:ext cx="7851240" cy="785520"/>
          </a:xfrm>
          <a:prstGeom prst="rect">
            <a:avLst/>
          </a:prstGeom>
          <a:noFill/>
          <a:ln>
            <a:noFill/>
          </a:ln>
        </p:spPr>
        <p:txBody>
          <a:bodyPr lIns="0" rIns="18360" tIns="0" bIns="0" anchor="b">
            <a:normAutofit fontScale="23000"/>
          </a:bodyPr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ff0000"/>
                </a:solidFill>
                <a:latin typeface="Arial Black"/>
              </a:rPr>
              <a:t>Широкая масленица  </a:t>
            </a:r>
            <a:endParaRPr b="0" lang="ru-RU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914400" y="1714320"/>
            <a:ext cx="7314840" cy="415260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285840" y="928800"/>
            <a:ext cx="8572320" cy="557172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285840" y="928800"/>
            <a:ext cx="8643600" cy="558144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214200" y="649440"/>
            <a:ext cx="8500680" cy="1432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  <a:ea typeface="Times New Roman"/>
              </a:rPr>
              <a:t>Масленицу играли всем миром: взрослые ходили в гости друг к другу,  дети забавлялись катанием на санках, все вместе смеялись на представлениях, катались на тройках и, конечно же, объедались блинами.</a:t>
            </a:r>
            <a:endParaRPr b="0" lang="ru-RU" sz="2200" spc="-1" strike="noStrike">
              <a:latin typeface="XO Orie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500040" y="2000160"/>
            <a:ext cx="8072280" cy="464328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928800" y="574560"/>
            <a:ext cx="7143480" cy="762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  <a:ea typeface="Times New Roman"/>
              </a:rPr>
              <a:t>Главная участница Масленицы — большая соломенная кукла по имени Масленица.</a:t>
            </a:r>
            <a:endParaRPr b="0" lang="ru-RU" sz="2200" spc="-1" strike="noStrike">
              <a:latin typeface="XO Orie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642960" y="1428840"/>
            <a:ext cx="8000640" cy="507636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285840" y="500040"/>
            <a:ext cx="850068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Ее наряжали в платье, наголову повязывали платок, а ноги обували в лапти. Куклу усаживали на сани и везли в гору с песнями. А рядом с санями скакали вприпрыжку, бежали, дразнились, выкрикивали шутки ряженые. </a:t>
            </a:r>
            <a:endParaRPr b="0" lang="ru-RU" sz="2200" spc="-1" strike="noStrike">
              <a:latin typeface="XO Orie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28760" y="1928880"/>
            <a:ext cx="8214840" cy="464292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500720" y="714240"/>
            <a:ext cx="4285800" cy="571464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66" name="CustomShape 2"/>
          <p:cNvSpPr/>
          <p:nvPr/>
        </p:nvSpPr>
        <p:spPr>
          <a:xfrm>
            <a:off x="357120" y="394560"/>
            <a:ext cx="3857400" cy="639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С Масленицей разговаривали как с живым существом. Она то «дорогая гостья», то «баба кривошейка», то «красавица девица». Потом чучело ставили где-нибудь на видном месте, где и проходили все масленичные развлечения, вокруг чучела Масленицы. В последний день праздника чучело сжигали и разбрасывали пепел по земле: чтобы был </a:t>
            </a:r>
            <a:r>
              <a:rPr b="1" i="1" lang="ru-RU" sz="2200" spc="-1" strike="noStrike" u="sng">
                <a:solidFill>
                  <a:srgbClr val="c00000"/>
                </a:solidFill>
                <a:uFillTx/>
                <a:latin typeface="Calibri"/>
              </a:rPr>
              <a:t>хороший урожай. </a:t>
            </a:r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Поэтому у чучела не делали лица – считалось, что имея лицо, чучело имеет и душу, и тогда его нельзя сжигать.</a:t>
            </a:r>
            <a:endParaRPr b="0" lang="ru-RU" sz="2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714240" y="719280"/>
            <a:ext cx="7500600" cy="109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  <a:ea typeface="Times New Roman"/>
              </a:rPr>
              <a:t>В масленичную неделю каждый ее день имеет свое название, которое говорит о том, что в этот день полагается делать.</a:t>
            </a:r>
            <a:endParaRPr b="0" lang="ru-RU" sz="2200" spc="-1" strike="noStrike">
              <a:latin typeface="XO Orie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1143000" y="5072760"/>
            <a:ext cx="6714720" cy="17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Широкая Масленица – Сырная неделя!</a:t>
            </a:r>
            <a:br/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Ты пришла нарядная к нам Весну встречать.</a:t>
            </a:r>
            <a:br/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Печь блины и развлекаться будем всю неделю,</a:t>
            </a:r>
            <a:br/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Чтоб Зиму студёную из дому прогнать!</a:t>
            </a:r>
            <a:br/>
            <a:endParaRPr b="0" lang="ru-RU" sz="2200" spc="-1" strike="noStrike">
              <a:latin typeface="XO Oriel"/>
            </a:endParaRPr>
          </a:p>
        </p:txBody>
      </p:sp>
      <p:pic>
        <p:nvPicPr>
          <p:cNvPr id="169" name="Picture 5" descr=""/>
          <p:cNvPicPr/>
          <p:nvPr/>
        </p:nvPicPr>
        <p:blipFill>
          <a:blip r:embed="rId1"/>
          <a:stretch/>
        </p:blipFill>
        <p:spPr>
          <a:xfrm>
            <a:off x="1500120" y="1571760"/>
            <a:ext cx="5857560" cy="4000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2214720" y="500040"/>
            <a:ext cx="457164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f0000"/>
                </a:solidFill>
                <a:latin typeface="Calibri"/>
              </a:rPr>
              <a:t>Понедельник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ff0000"/>
                </a:solidFill>
                <a:latin typeface="Calibri"/>
              </a:rPr>
              <a:t>ВСТРЕЧА  МАСЛЕНИЦЫ</a:t>
            </a:r>
            <a:endParaRPr b="0" lang="ru-RU" sz="2200" spc="-1" strike="noStrike">
              <a:latin typeface="XO Orie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357120" y="1285920"/>
            <a:ext cx="8429400" cy="170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К первому дню Масленицы сооружались общественные горки, качели, столы со сладкими яствами. В  домах начинали печь блины. У каждой хозяйки был свой рецепт, который она держала в строгом секрете от соседей. </a:t>
            </a:r>
            <a:br/>
            <a:endParaRPr b="0" lang="ru-RU" sz="2200" spc="-1" strike="noStrike">
              <a:latin typeface="XO Orie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357120" y="2786040"/>
            <a:ext cx="6429240" cy="385740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73" name="Picture 4" descr=""/>
          <p:cNvPicPr/>
          <p:nvPr/>
        </p:nvPicPr>
        <p:blipFill>
          <a:blip r:embed="rId2"/>
          <a:stretch/>
        </p:blipFill>
        <p:spPr>
          <a:xfrm>
            <a:off x="6929280" y="3429000"/>
            <a:ext cx="1861920" cy="1795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500040" y="571320"/>
            <a:ext cx="8429400" cy="17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Праздник открывали дети. Они зазывали и приветствовали Масленицу:</a:t>
            </a:r>
            <a:r>
              <a:rPr b="1" i="1" lang="ru-RU" sz="2200" spc="-1" strike="noStrike">
                <a:solidFill>
                  <a:srgbClr val="c00000"/>
                </a:solidFill>
                <a:latin typeface="Calibri"/>
              </a:rPr>
              <a:t> </a:t>
            </a:r>
            <a:r>
              <a:rPr b="1" i="1" lang="ru-RU" sz="2200" spc="-1" strike="noStrike">
                <a:solidFill>
                  <a:srgbClr val="ff0000"/>
                </a:solidFill>
                <a:latin typeface="Calibri"/>
              </a:rPr>
              <a:t>«Масленица, красная краса, русая коса! Приезжай ко мне в тесовый дом душою потешиться, умом повеселиться, речью насладиться...»</a:t>
            </a:r>
            <a:br/>
            <a:endParaRPr b="0" lang="ru-RU" sz="2200" spc="-1" strike="noStrike">
              <a:latin typeface="XO Orie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500040" y="5929200"/>
            <a:ext cx="828648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После заклички ребята сбегали со снежных горок и радостно кричали: </a:t>
            </a:r>
            <a:r>
              <a:rPr b="1" i="1" lang="ru-RU" sz="2200" spc="-1" strike="noStrike">
                <a:solidFill>
                  <a:srgbClr val="ff0000"/>
                </a:solidFill>
                <a:latin typeface="Calibri"/>
              </a:rPr>
              <a:t>«Приехала Масленица! Приехала Масленица!»</a:t>
            </a:r>
            <a:endParaRPr b="0" lang="ru-RU" sz="2200" spc="-1" strike="noStrike">
              <a:latin typeface="XO Orie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285840" y="1928880"/>
            <a:ext cx="4428720" cy="402408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77" name="CustomShape 4"/>
          <p:cNvSpPr/>
          <p:nvPr/>
        </p:nvSpPr>
        <p:spPr>
          <a:xfrm>
            <a:off x="5000760" y="1928880"/>
            <a:ext cx="3999960" cy="400032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42920" y="1237320"/>
            <a:ext cx="4785840" cy="4908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Calibri"/>
                <a:ea typeface="Times New Roman"/>
              </a:rPr>
              <a:t>А еще в этот день дети обходили соседей, поздравляли с наступлением  Масленицы и просили угощение:</a:t>
            </a:r>
            <a:br/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Times New Roman"/>
              </a:rPr>
              <a:t>Тин – тин  -тинка,</a:t>
            </a:r>
            <a:br/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Times New Roman"/>
              </a:rPr>
              <a:t>Подай блинка,</a:t>
            </a:r>
            <a:br/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Times New Roman"/>
              </a:rPr>
              <a:t>Оладышка - прибавышка,</a:t>
            </a:r>
            <a:br/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Times New Roman"/>
              </a:rPr>
              <a:t>Масляный кусок!</a:t>
            </a:r>
            <a:br/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Times New Roman"/>
              </a:rPr>
              <a:t>Уж вы не скупитесь,</a:t>
            </a:r>
            <a:br/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Times New Roman"/>
              </a:rPr>
              <a:t>Масляным кусочком поделитесь!</a:t>
            </a:r>
            <a:br/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Times New Roman"/>
              </a:rPr>
              <a:t>Подайте широкой Масленице!</a:t>
            </a:r>
            <a:br/>
            <a:r>
              <a:rPr b="1" lang="ru-RU" sz="2000" spc="-1" strike="noStrike">
                <a:solidFill>
                  <a:srgbClr val="c00000"/>
                </a:solidFill>
                <a:latin typeface="Calibri"/>
                <a:ea typeface="Times New Roman"/>
              </a:rPr>
              <a:t>Если хозяева подавали мало, дети их дразнили:</a:t>
            </a:r>
            <a:br/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Times New Roman"/>
              </a:rPr>
              <a:t>Паршивые блины, по аршину длины! </a:t>
            </a:r>
            <a:r>
              <a:rPr b="1" i="1" lang="ru-RU" sz="2000" spc="-1" strike="noStrike">
                <a:solidFill>
                  <a:srgbClr val="c00000"/>
                </a:solidFill>
                <a:latin typeface="Calibri"/>
                <a:ea typeface="Times New Roman"/>
              </a:rPr>
              <a:t>—</a:t>
            </a:r>
            <a:r>
              <a:rPr b="1" lang="ru-RU" sz="2000" spc="-1" strike="noStrike">
                <a:solidFill>
                  <a:srgbClr val="c00000"/>
                </a:solidFill>
                <a:latin typeface="Calibri"/>
                <a:ea typeface="Times New Roman"/>
              </a:rPr>
              <a:t>   и убегали.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5000760" y="1214280"/>
            <a:ext cx="3785760" cy="523836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357120" y="642960"/>
            <a:ext cx="8429400" cy="185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</a:rPr>
              <a:t>Конец зимы. Дни становятся длинными и светлыми, небо — голубым, а солнце — ярким.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</a:rPr>
              <a:t>В это время на Руси устраивались народные гулянья. Назывался этот праздник — </a:t>
            </a:r>
            <a:r>
              <a:rPr b="1" lang="ru-RU" sz="3200" spc="-1" strike="noStrike">
                <a:solidFill>
                  <a:srgbClr val="c00000"/>
                </a:solidFill>
                <a:latin typeface="Calibri"/>
              </a:rPr>
              <a:t>Масленица. </a:t>
            </a:r>
            <a:endParaRPr b="0" lang="ru-RU" sz="3200" spc="-1" strike="noStrike">
              <a:latin typeface="XO Orie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1143000" y="2571840"/>
            <a:ext cx="6643440" cy="386028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28760" y="714240"/>
            <a:ext cx="83577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К первому дню праздника изготовляли из тряпок и соломы чучело Масленицы.</a:t>
            </a:r>
            <a:br/>
            <a:endParaRPr b="0" lang="ru-RU" sz="2400" spc="-1" strike="noStrike">
              <a:latin typeface="XO Orie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857160" y="1571760"/>
            <a:ext cx="7214760" cy="487656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714240" y="500040"/>
            <a:ext cx="742932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Утро... ПОНЕДЕЛЬНИК... Наступает "ВСТРЕЧА".</a:t>
            </a:r>
            <a:br/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Яркие салазки с горочек скользят.</a:t>
            </a:r>
            <a:br/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Целый день веселье. Наступает вечер...</a:t>
            </a:r>
            <a:br/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Накатавшись вволю, все блины едят.</a:t>
            </a:r>
            <a:br/>
            <a:endParaRPr b="0" lang="ru-RU" sz="2400" spc="-1" strike="noStrike">
              <a:latin typeface="XO Orie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357120" y="2214720"/>
            <a:ext cx="4071600" cy="444312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84" name="CustomShape 3"/>
          <p:cNvSpPr/>
          <p:nvPr/>
        </p:nvSpPr>
        <p:spPr>
          <a:xfrm>
            <a:off x="4572000" y="2214720"/>
            <a:ext cx="4371480" cy="428112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2593800" y="500040"/>
            <a:ext cx="3596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</a:rPr>
              <a:t>Вторник- «заигрыши»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214200" y="928800"/>
            <a:ext cx="8500680" cy="22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На второй день Масленицы Дети и взрослые ходили от дома к дому, поздравляли с Масленицей и выпрашивали блины. Все ходили друг к другу в гости, пели песни, шутили. В этот день начинались игрища и потехи, устраивались девичьи качели, поездки на лошадях, строили снежные и ледяные крепости, скоморохи пели свои частушки. Закрывали лица смешными масками, верили, что в ином обличье и жизнь начнется другая – радостная и благополучная.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5486400" y="4277160"/>
            <a:ext cx="2285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68db3"/>
                </a:solidFill>
                <a:latin typeface="Constantia"/>
              </a:rPr>
              <a:t>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285840" y="3214800"/>
            <a:ext cx="4024080" cy="349992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89" name="CustomShape 5"/>
          <p:cNvSpPr/>
          <p:nvPr/>
        </p:nvSpPr>
        <p:spPr>
          <a:xfrm>
            <a:off x="4500720" y="3214800"/>
            <a:ext cx="4262040" cy="343332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71320" y="571320"/>
            <a:ext cx="814356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"ЗАИГРЫШ" беспечный – ВТОРНИКА отрада.</a:t>
            </a:r>
            <a:br/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Все гулять, резвиться вышли, как один!</a:t>
            </a:r>
            <a:br/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Игры и потехи, а за них – награда:</a:t>
            </a:r>
            <a:br/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Сдобный и румяный масленичный блин!</a:t>
            </a:r>
            <a:br/>
            <a:endParaRPr b="0" lang="ru-RU" sz="2400" spc="-1" strike="noStrike">
              <a:latin typeface="XO Orie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1071360" y="2286000"/>
            <a:ext cx="7000560" cy="435744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285840" y="928800"/>
            <a:ext cx="4428720" cy="578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Начинали  кататься с гор взрослые. С этого дня по деревне катались на тройке с бубенцами.</a:t>
            </a:r>
            <a:r>
              <a:rPr b="0" lang="ru-RU" sz="2200" spc="-1" strike="noStrike">
                <a:solidFill>
                  <a:srgbClr val="068db3"/>
                </a:solidFill>
                <a:latin typeface="Constantia"/>
                <a:ea typeface="Arial Unicode MS"/>
              </a:rPr>
              <a:t> </a:t>
            </a:r>
            <a:r>
              <a:rPr b="1" lang="ru-RU" sz="2200" spc="-1" strike="noStrike">
                <a:solidFill>
                  <a:srgbClr val="c00000"/>
                </a:solidFill>
                <a:latin typeface="Calibri"/>
                <a:ea typeface="Arial Unicode MS"/>
              </a:rPr>
              <a:t>В этот день люди лакомились блинами. Блины пеклись из разной муки и с разными начинками: пшеничные, овсяные, гречневые, из пресного и кислого теста. Родственники навещали друг друга семьями, ходили в гости с детьми, лакомились блинами и другими масленичными яствами.</a:t>
            </a:r>
            <a:endParaRPr b="0" lang="ru-RU" sz="22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  <a:ea typeface="Arial Unicode MS"/>
              </a:rPr>
              <a:t> </a:t>
            </a:r>
            <a:r>
              <a:rPr b="1" lang="ru-RU" sz="2200" spc="-1" strike="noStrike">
                <a:solidFill>
                  <a:srgbClr val="c00000"/>
                </a:solidFill>
                <a:latin typeface="Calibri"/>
                <a:ea typeface="Arial Unicode MS"/>
              </a:rPr>
              <a:t>В этот день зятья - папы - приходят на блины к тещам - маминым мамам, нашим бабушкам. </a:t>
            </a:r>
            <a:endParaRPr b="0" lang="ru-RU" sz="2200" spc="-1" strike="noStrike">
              <a:latin typeface="XO Orie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2877480" y="357120"/>
            <a:ext cx="3050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</a:rPr>
              <a:t>Среда — Лакомка.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4643280" y="1000080"/>
            <a:ext cx="4142880" cy="542880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357120" y="1071720"/>
            <a:ext cx="8429400" cy="557172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96" name="CustomShape 2"/>
          <p:cNvSpPr/>
          <p:nvPr/>
        </p:nvSpPr>
        <p:spPr>
          <a:xfrm>
            <a:off x="1071360" y="571320"/>
            <a:ext cx="7143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В этот день начинали  кататься с гор взрослые. </a:t>
            </a:r>
            <a:endParaRPr b="0" lang="ru-RU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428760" y="1143000"/>
            <a:ext cx="8429400" cy="544320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98" name="CustomShape 2"/>
          <p:cNvSpPr/>
          <p:nvPr/>
        </p:nvSpPr>
        <p:spPr>
          <a:xfrm>
            <a:off x="785880" y="714240"/>
            <a:ext cx="77864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С этого дня по деревне катались на тройке с бубенцами.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Arial Unicode MS"/>
              </a:rPr>
              <a:t> </a:t>
            </a:r>
            <a:endParaRPr b="0" lang="ru-RU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85840" y="1285920"/>
            <a:ext cx="3785760" cy="511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В этот день было больше всего развлечений, самый веселый день, гуляли с утра до вечера. Устраивали конские бега, кулачные бои и борьбу. Строили снежный городок и брали его боем. Катались на конях по деревне. Ряженые веселили народ. Все угощались блинами. Возили чучело на колесе, пели частушки, плясали, водили хороводы. В этот день начинали колядовать.</a:t>
            </a:r>
            <a:endParaRPr b="0" lang="ru-RU" sz="2200" spc="-1" strike="noStrike">
              <a:latin typeface="XO Orie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428760" y="571320"/>
            <a:ext cx="8000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Четверг — широкий,  Разгуляй -Четверток.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4000320" y="1928880"/>
            <a:ext cx="4871520" cy="391932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285840" y="506880"/>
            <a:ext cx="8643600" cy="155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Times New Roman"/>
              </a:rPr>
              <a:t>Но главным действом этого дня было взятие снежного городка. Из снега строили городок с башнями и воротами. Мальчишки делились на две группы: конники и пехота. Первая ватага атаковала город, а вторая защищала его.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714240" y="2143080"/>
            <a:ext cx="7643520" cy="442872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929120" y="857160"/>
            <a:ext cx="4000320" cy="542880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05" name="CustomShape 2"/>
          <p:cNvSpPr/>
          <p:nvPr/>
        </p:nvSpPr>
        <p:spPr>
          <a:xfrm>
            <a:off x="357120" y="857160"/>
            <a:ext cx="4214520" cy="560988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06" name="CustomShape 3"/>
          <p:cNvSpPr/>
          <p:nvPr/>
        </p:nvSpPr>
        <p:spPr>
          <a:xfrm>
            <a:off x="3440520" y="428760"/>
            <a:ext cx="21074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Кулачные бои </a:t>
            </a:r>
            <a:endParaRPr b="0" lang="ru-RU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28760" y="571320"/>
            <a:ext cx="8214840" cy="63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  <a:ea typeface="DFKai-SB"/>
              </a:rPr>
              <a:t>Масленица </a:t>
            </a: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FKai-SB"/>
              </a:rPr>
              <a:t>— один из самых любимых в народе праздников, рождение которого уходит в глубокую древность. 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FKai-SB"/>
              </a:rPr>
              <a:t>Празднуют его в конце февраля, начале марта.</a:t>
            </a:r>
            <a:br/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FKai-SB"/>
              </a:rPr>
              <a:t>Масленица имела другое название — проводы зимы. 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FKai-SB"/>
              </a:rPr>
              <a:t> </a:t>
            </a: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FKai-SB"/>
              </a:rPr>
              <a:t>А проводы зимы и встреча весны — всегда праздник.                    В Масленицу долг каждого человека — помочь прогнать зиму, разбудить природу. Люди, забывали про холода, зимние морозы, про тоску и печаль, и веселились от души. 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FKai-SB"/>
              </a:rPr>
              <a:t>Испокон веков люди считали весну началом новой жизни и почитали Солнце, дарящее жизнь и силы всему живому. 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FKai-SB"/>
              </a:rPr>
              <a:t>В честь Солнца на Масленицу  пекут блины. 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3571920" y="4000680"/>
            <a:ext cx="1714320" cy="114264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572000" y="3357720"/>
            <a:ext cx="4357440" cy="323352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08" name="CustomShape 2"/>
          <p:cNvSpPr/>
          <p:nvPr/>
        </p:nvSpPr>
        <p:spPr>
          <a:xfrm>
            <a:off x="214200" y="3357720"/>
            <a:ext cx="4000320" cy="322308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09" name="CustomShape 3"/>
          <p:cNvSpPr/>
          <p:nvPr/>
        </p:nvSpPr>
        <p:spPr>
          <a:xfrm>
            <a:off x="214200" y="285840"/>
            <a:ext cx="4000320" cy="308196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10" name="CustomShape 4"/>
          <p:cNvSpPr/>
          <p:nvPr/>
        </p:nvSpPr>
        <p:spPr>
          <a:xfrm>
            <a:off x="4555440" y="214200"/>
            <a:ext cx="4350240" cy="314280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500040" y="500040"/>
            <a:ext cx="8357760" cy="17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А в ЧЕТВЕРГ – раздольный "РАЗГУЛЯЙ" приходит.</a:t>
            </a:r>
            <a:br/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Ледяные крепости, снежные бои...</a:t>
            </a:r>
            <a:br/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Тройки с бубенцами на поля выходят.</a:t>
            </a:r>
            <a:br/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Парни ищут девушек – суженых своих.</a:t>
            </a:r>
            <a:br/>
            <a:endParaRPr b="0" lang="ru-RU" sz="2200" spc="-1" strike="noStrike">
              <a:latin typeface="XO Orie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000080" y="1928880"/>
            <a:ext cx="7071840" cy="471456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28760" y="857160"/>
            <a:ext cx="8500680" cy="17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На тещины вечерки зятья (наши папы) угощали своих тещ (наших бабушек) блинами. А девушки в полдень выносили блины в миске на голове и шли к горке. Тот парень, которому девушка понравилась, торопился отведать блинка, чтобы узнать: добрая ли хозяйка из нее выйдет.</a:t>
            </a:r>
            <a:endParaRPr b="0" lang="ru-RU" sz="2200" spc="-1" strike="noStrike">
              <a:latin typeface="XO Orie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2143080" y="428760"/>
            <a:ext cx="5073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Пятница — Тещины вечерки.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5000760" y="2714760"/>
            <a:ext cx="4000320" cy="371448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16" name="CustomShape 4"/>
          <p:cNvSpPr/>
          <p:nvPr/>
        </p:nvSpPr>
        <p:spPr>
          <a:xfrm>
            <a:off x="142920" y="2714760"/>
            <a:ext cx="4500360" cy="369216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0040" y="428760"/>
            <a:ext cx="821484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ПЯТНИЦА настала – "ВЕЧЕРА у ТЁЩИ"...</a:t>
            </a:r>
            <a:br/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Тёща приглашает зятя на блины!</a:t>
            </a:r>
            <a:br/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Есть с икрой и сёмгой, можно чуть попроще,</a:t>
            </a:r>
            <a:br/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Со сметаной, мёдом, с маслом ели мы.</a:t>
            </a:r>
            <a:endParaRPr b="0" lang="ru-RU" sz="2200" spc="-1" strike="noStrike">
              <a:latin typeface="XO Orie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714240" y="2071800"/>
            <a:ext cx="7619760" cy="457164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285840" y="928800"/>
            <a:ext cx="4428720" cy="31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В этот день молодожены приглашали к себе в гости родных и потчевали их угощением. Велись разговоры о житье-бытье, мирились, если до этого в ссоре находились. Вспоминали и умерших родственников, говорили о них хорошие и добрые слова. Невестка дарит золовкам (сестрам мужа) подарки. 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1714320" y="500040"/>
            <a:ext cx="5616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Суббота — Золовкины посиделки.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214200" y="4000680"/>
            <a:ext cx="3928680" cy="257148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22" name="CustomShape 4"/>
          <p:cNvSpPr/>
          <p:nvPr/>
        </p:nvSpPr>
        <p:spPr>
          <a:xfrm>
            <a:off x="4286160" y="3429000"/>
            <a:ext cx="4857480" cy="320724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23" name="CustomShape 5"/>
          <p:cNvSpPr/>
          <p:nvPr/>
        </p:nvSpPr>
        <p:spPr>
          <a:xfrm>
            <a:off x="5286240" y="1000080"/>
            <a:ext cx="3642840" cy="242856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714240" y="500040"/>
            <a:ext cx="8143560" cy="16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Близится СУББОТА – "ЗОЛОВКИ УГОЩЕНИЕ".</a:t>
            </a:r>
            <a:br/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Вся родня встречается, водит хоровод.</a:t>
            </a:r>
            <a:br/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Праздник продолжается, общее веселье.</a:t>
            </a:r>
            <a:br/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Славно провожает Зимушку народ!</a:t>
            </a:r>
            <a:br/>
            <a:endParaRPr b="0" lang="ru-RU" sz="2000" spc="-1" strike="noStrike">
              <a:latin typeface="XO Orie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1500120" y="1857240"/>
            <a:ext cx="6286320" cy="457164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357120" y="857160"/>
            <a:ext cx="4500360" cy="588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Это были проводы Масленицы. В поле или на ледяных горках разводили костры, чтобы лед растопить, холод уничтожить, и сжигали куклу с песнями. Пепел разбрасывали по полю, чтобы на следующий год собрать богатый урожай. В прощенное воскресенье ходили друг к другу мириться и просили прощения, если обидели раньше. Говорили: "Прости меня, пожалуйста". "Бог тебя простит", — отвечали на это. Потом целовались и не вспоминали об обидах. Но если даже не было ссор и обид, все равно говорили: "Прости меня". Даже когда встречали незнакомого человека, просили у него прощения. Так заканчивалась Масленица.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1857240" y="500040"/>
            <a:ext cx="5209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Воскресенье — прощенный день.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4929120" y="3500280"/>
            <a:ext cx="3904920" cy="313812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29" name="CustomShape 4"/>
          <p:cNvSpPr/>
          <p:nvPr/>
        </p:nvSpPr>
        <p:spPr>
          <a:xfrm>
            <a:off x="4929120" y="857160"/>
            <a:ext cx="3928680" cy="264276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1071360" y="500040"/>
            <a:ext cx="714348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ВОСКРЕСЕНЬЕ светлое быстро наступает.</a:t>
            </a:r>
            <a:br/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Облегчают душу все в "ПРОЩЁНЫЙ ДЕНЬ".</a:t>
            </a:r>
            <a:br/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Чучело соломенное – Зимушку – сжигают,</a:t>
            </a:r>
            <a:br/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Нарядив в тулупчик, валенки, ремень...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214200" y="3571920"/>
            <a:ext cx="4762080" cy="308592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32" name="CustomShape 3"/>
          <p:cNvSpPr/>
          <p:nvPr/>
        </p:nvSpPr>
        <p:spPr>
          <a:xfrm>
            <a:off x="4968000" y="1785960"/>
            <a:ext cx="4175640" cy="328572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14200" y="642960"/>
            <a:ext cx="2064960" cy="162828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34" name="CustomShape 2"/>
          <p:cNvSpPr/>
          <p:nvPr/>
        </p:nvSpPr>
        <p:spPr>
          <a:xfrm>
            <a:off x="1571760" y="649800"/>
            <a:ext cx="7357680" cy="155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Times New Roman"/>
              </a:rPr>
              <a:t>Пышные гуляния Ярмарка венчает.</a:t>
            </a:r>
            <a:br/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Times New Roman"/>
              </a:rPr>
              <a:t>До свиданья, Масленица, приходи опять!</a:t>
            </a:r>
            <a:br/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Times New Roman"/>
              </a:rPr>
              <a:t>Через год Красавицу снова повстречаем.</a:t>
            </a:r>
            <a:br/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Times New Roman"/>
              </a:rPr>
              <a:t>Снова будем праздновать, блинами угощать!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235" name="Picture 2" descr=""/>
          <p:cNvPicPr/>
          <p:nvPr/>
        </p:nvPicPr>
        <p:blipFill>
          <a:blip r:embed="rId2"/>
          <a:stretch/>
        </p:blipFill>
        <p:spPr>
          <a:xfrm>
            <a:off x="2286000" y="1785960"/>
            <a:ext cx="3962160" cy="5071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57120" y="500040"/>
            <a:ext cx="8357760" cy="213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Длится Масленица целую неделю, и все это время хозяйки пекут блины и оладьи, которые так напоминают солнце, приглашают гостей и потчуют их. В старину на Руси в Масленицу славили языческого бога солнца Ярилу,</a:t>
            </a:r>
            <a:r>
              <a:rPr b="1" lang="ru-RU" sz="2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и этот праздник знаменовал собой приход весны и тепла.</a:t>
            </a:r>
            <a:endParaRPr b="0" lang="ru-RU" sz="2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XO Orie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500040" y="2214720"/>
            <a:ext cx="8000640" cy="442872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 flipV="1" rot="10800000">
            <a:off x="8715240" y="2010600"/>
            <a:ext cx="8429400" cy="1432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  <a:ea typeface="Times New Roman"/>
              </a:rPr>
              <a:t>Масленицу назвали так, потому что хозяйки пекли вкусные, масляные блины.  Всю неделю положено есть блины. Блины нельзя заменить пирожными или конфетами, потому что блины похожи на солнышко - круглые, золотистые, горячие. </a:t>
            </a:r>
            <a:endParaRPr b="0" lang="ru-RU" sz="2200" spc="-1" strike="noStrike">
              <a:latin typeface="XO Orie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357120" y="2143080"/>
            <a:ext cx="3857400" cy="435744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48" name="CustomShape 3"/>
          <p:cNvSpPr/>
          <p:nvPr/>
        </p:nvSpPr>
        <p:spPr>
          <a:xfrm>
            <a:off x="4714920" y="2143080"/>
            <a:ext cx="4142880" cy="438912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285840" y="428760"/>
            <a:ext cx="8500680" cy="344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onstantia"/>
              </a:rPr>
              <a:t>Хозяйки пекли блины каждый день из гречневой или пшеничной муки. В первый день —блинища, во второй — блины, в третий — блинцы, в четвертый — блинчики, в пятый— блинки, в шестой — блиночки, в седьмой — царские блины. К блинам подавались сметана, варенье, сливочное масло, мед, рыбья икра, яйца.</a:t>
            </a:r>
            <a:endParaRPr b="0" lang="ru-RU" sz="22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onstantia"/>
                <a:ea typeface="Times New Roman"/>
              </a:rPr>
              <a:t>На блины да угощенье звали дорогих гостей. Чем больше гостей, тем больше счастливых дней в году. Масленицу ласково называли объедалой, круглой,  румяной, широкой и белой.</a:t>
            </a:r>
            <a:endParaRPr b="0" lang="ru-RU" sz="2200" spc="-1" strike="noStrike">
              <a:latin typeface="XO Orie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4786200" y="3797280"/>
            <a:ext cx="4357440" cy="306036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51" name="CustomShape 3"/>
          <p:cNvSpPr/>
          <p:nvPr/>
        </p:nvSpPr>
        <p:spPr>
          <a:xfrm>
            <a:off x="0" y="3786120"/>
            <a:ext cx="4500360" cy="307152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57120" y="357120"/>
            <a:ext cx="8572320" cy="21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МАСЛЕНИЦА - это не только масленичная неделя, но и весь период подготовки к Великому посту, который включает в себя «всеедную» и «рябую» недели. Во время первой постные дни отсутствуют, а во второй чередуются со скромными. После рябой недели наступает неделя масленичная, во время которой мяса уже не едят совсем, но все еще употребляют в пищу молочные продукты.</a:t>
            </a:r>
            <a:endParaRPr b="0" lang="ru-RU" sz="2200" spc="-1" strike="noStrike">
              <a:latin typeface="XO Orie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28760" y="2428920"/>
            <a:ext cx="8143560" cy="414288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85840" y="428760"/>
            <a:ext cx="8572320" cy="170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</a:rPr>
              <a:t>Села и города к Масленице преображались: ледяные горки, снежные дворцы и крепости, качели, балаганы для скоморохов, циркачей, площадки для медвежьей потехи и кулачных боев, столы под открытым небом с разнообразными кушаньями и напитками.</a:t>
            </a:r>
            <a:br/>
            <a:endParaRPr b="0" lang="ru-RU" sz="2200" spc="-1" strike="noStrike">
              <a:latin typeface="XO Orie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285840" y="2143080"/>
            <a:ext cx="8643600" cy="450036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57120" y="857160"/>
            <a:ext cx="8357760" cy="564336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591</TotalTime>
  <Application>Редактор_презентаций/2020.01.0.0$Windows_x86 LibreOffice_project/fcee038fb20bba297d0b245377617f892a839fd9</Application>
  <Words>654</Words>
  <Paragraphs>31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2015-02-14T17:51:46Z</dcterms:created>
  <dc:creator>саня</dc:creator>
  <dc:description/>
  <dc:language>ru-RU</dc:language>
  <cp:lastModifiedBy/>
  <dcterms:modified xsi:type="dcterms:W3CDTF">2021-05-07T11:07:46Z</dcterms:modified>
  <cp:revision>65</cp:revision>
  <dc:subject/>
  <dc:title>Широкая масленица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21</vt:i4>
  </property>
</Properties>
</file>